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sldIdLst>
    <p:sldId id="256" r:id="rId2"/>
    <p:sldId id="257" r:id="rId3"/>
    <p:sldId id="258" r:id="rId4"/>
    <p:sldId id="259" r:id="rId5"/>
    <p:sldId id="260" r:id="rId6"/>
    <p:sldId id="271" r:id="rId7"/>
    <p:sldId id="261" r:id="rId8"/>
    <p:sldId id="262" r:id="rId9"/>
    <p:sldId id="263" r:id="rId10"/>
    <p:sldId id="264" r:id="rId11"/>
    <p:sldId id="270"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A6A7498-A9F0-43B3-9DED-9EBDF26481EF}" type="datetimeFigureOut">
              <a:rPr lang="en-US" smtClean="0"/>
              <a:t>10/14/2020</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969F107B-055B-4BE8-8438-5E6FC2C7BCBE}" type="slidenum">
              <a:rPr lang="en-US" smtClean="0"/>
              <a:t>‹#›</a:t>
            </a:fld>
            <a:endParaRPr lang="en-US"/>
          </a:p>
        </p:txBody>
      </p:sp>
    </p:spTree>
    <p:extLst>
      <p:ext uri="{BB962C8B-B14F-4D97-AF65-F5344CB8AC3E}">
        <p14:creationId xmlns:p14="http://schemas.microsoft.com/office/powerpoint/2010/main" val="155748423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6A7498-A9F0-43B3-9DED-9EBDF26481EF}" type="datetimeFigureOut">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9F107B-055B-4BE8-8438-5E6FC2C7BCBE}" type="slidenum">
              <a:rPr lang="en-US" smtClean="0"/>
              <a:t>‹#›</a:t>
            </a:fld>
            <a:endParaRPr lang="en-US"/>
          </a:p>
        </p:txBody>
      </p:sp>
    </p:spTree>
    <p:extLst>
      <p:ext uri="{BB962C8B-B14F-4D97-AF65-F5344CB8AC3E}">
        <p14:creationId xmlns:p14="http://schemas.microsoft.com/office/powerpoint/2010/main" val="2113732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A6A7498-A9F0-43B3-9DED-9EBDF26481EF}" type="datetimeFigureOut">
              <a:rPr lang="en-US" smtClean="0"/>
              <a:t>10/14/2020</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969F107B-055B-4BE8-8438-5E6FC2C7BCBE}" type="slidenum">
              <a:rPr lang="en-US" smtClean="0"/>
              <a:t>‹#›</a:t>
            </a:fld>
            <a:endParaRPr lang="en-US"/>
          </a:p>
        </p:txBody>
      </p:sp>
    </p:spTree>
    <p:extLst>
      <p:ext uri="{BB962C8B-B14F-4D97-AF65-F5344CB8AC3E}">
        <p14:creationId xmlns:p14="http://schemas.microsoft.com/office/powerpoint/2010/main" val="1713899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A6A7498-A9F0-43B3-9DED-9EBDF26481EF}" type="datetimeFigureOut">
              <a:rPr lang="en-US" smtClean="0"/>
              <a:t>10/14/2020</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969F107B-055B-4BE8-8438-5E6FC2C7BCBE}"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89147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CA6A7498-A9F0-43B3-9DED-9EBDF26481EF}" type="datetimeFigureOut">
              <a:rPr lang="en-US" smtClean="0"/>
              <a:t>10/14/2020</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969F107B-055B-4BE8-8438-5E6FC2C7BCBE}" type="slidenum">
              <a:rPr lang="en-US" smtClean="0"/>
              <a:t>‹#›</a:t>
            </a:fld>
            <a:endParaRPr lang="en-US"/>
          </a:p>
        </p:txBody>
      </p:sp>
    </p:spTree>
    <p:extLst>
      <p:ext uri="{BB962C8B-B14F-4D97-AF65-F5344CB8AC3E}">
        <p14:creationId xmlns:p14="http://schemas.microsoft.com/office/powerpoint/2010/main" val="319741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A6A7498-A9F0-43B3-9DED-9EBDF26481EF}" type="datetimeFigureOut">
              <a:rPr lang="en-US" smtClean="0"/>
              <a:t>10/14/2020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9F107B-055B-4BE8-8438-5E6FC2C7BCBE}" type="slidenum">
              <a:rPr lang="en-US" smtClean="0"/>
              <a:t>‹#›</a:t>
            </a:fld>
            <a:endParaRPr lang="en-US"/>
          </a:p>
        </p:txBody>
      </p:sp>
    </p:spTree>
    <p:extLst>
      <p:ext uri="{BB962C8B-B14F-4D97-AF65-F5344CB8AC3E}">
        <p14:creationId xmlns:p14="http://schemas.microsoft.com/office/powerpoint/2010/main" val="899222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A6A7498-A9F0-43B3-9DED-9EBDF26481EF}" type="datetimeFigureOut">
              <a:rPr lang="en-US" smtClean="0"/>
              <a:t>10/14/2020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9F107B-055B-4BE8-8438-5E6FC2C7BCBE}" type="slidenum">
              <a:rPr lang="en-US" smtClean="0"/>
              <a:t>‹#›</a:t>
            </a:fld>
            <a:endParaRPr lang="en-US"/>
          </a:p>
        </p:txBody>
      </p:sp>
    </p:spTree>
    <p:extLst>
      <p:ext uri="{BB962C8B-B14F-4D97-AF65-F5344CB8AC3E}">
        <p14:creationId xmlns:p14="http://schemas.microsoft.com/office/powerpoint/2010/main" val="2792443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6A7498-A9F0-43B3-9DED-9EBDF26481EF}"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9F107B-055B-4BE8-8438-5E6FC2C7BCBE}" type="slidenum">
              <a:rPr lang="en-US" smtClean="0"/>
              <a:t>‹#›</a:t>
            </a:fld>
            <a:endParaRPr lang="en-US"/>
          </a:p>
        </p:txBody>
      </p:sp>
    </p:spTree>
    <p:extLst>
      <p:ext uri="{BB962C8B-B14F-4D97-AF65-F5344CB8AC3E}">
        <p14:creationId xmlns:p14="http://schemas.microsoft.com/office/powerpoint/2010/main" val="1628809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CA6A7498-A9F0-43B3-9DED-9EBDF26481EF}" type="datetimeFigureOut">
              <a:rPr lang="en-US" smtClean="0"/>
              <a:t>10/14/2020</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969F107B-055B-4BE8-8438-5E6FC2C7BCBE}" type="slidenum">
              <a:rPr lang="en-US" smtClean="0"/>
              <a:t>‹#›</a:t>
            </a:fld>
            <a:endParaRPr lang="en-US"/>
          </a:p>
        </p:txBody>
      </p:sp>
    </p:spTree>
    <p:extLst>
      <p:ext uri="{BB962C8B-B14F-4D97-AF65-F5344CB8AC3E}">
        <p14:creationId xmlns:p14="http://schemas.microsoft.com/office/powerpoint/2010/main" val="1122243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6A7498-A9F0-43B3-9DED-9EBDF26481EF}"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9F107B-055B-4BE8-8438-5E6FC2C7BCBE}" type="slidenum">
              <a:rPr lang="en-US" smtClean="0"/>
              <a:t>‹#›</a:t>
            </a:fld>
            <a:endParaRPr lang="en-US"/>
          </a:p>
        </p:txBody>
      </p:sp>
    </p:spTree>
    <p:extLst>
      <p:ext uri="{BB962C8B-B14F-4D97-AF65-F5344CB8AC3E}">
        <p14:creationId xmlns:p14="http://schemas.microsoft.com/office/powerpoint/2010/main" val="3816885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CA6A7498-A9F0-43B3-9DED-9EBDF26481EF}" type="datetimeFigureOut">
              <a:rPr lang="en-US" smtClean="0"/>
              <a:t>10/14/2020</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969F107B-055B-4BE8-8438-5E6FC2C7BCBE}" type="slidenum">
              <a:rPr lang="en-US" smtClean="0"/>
              <a:t>‹#›</a:t>
            </a:fld>
            <a:endParaRPr lang="en-US"/>
          </a:p>
        </p:txBody>
      </p:sp>
    </p:spTree>
    <p:extLst>
      <p:ext uri="{BB962C8B-B14F-4D97-AF65-F5344CB8AC3E}">
        <p14:creationId xmlns:p14="http://schemas.microsoft.com/office/powerpoint/2010/main" val="1671127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6A7498-A9F0-43B3-9DED-9EBDF26481EF}" type="datetimeFigureOut">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9F107B-055B-4BE8-8438-5E6FC2C7BCBE}" type="slidenum">
              <a:rPr lang="en-US" smtClean="0"/>
              <a:t>‹#›</a:t>
            </a:fld>
            <a:endParaRPr lang="en-US"/>
          </a:p>
        </p:txBody>
      </p:sp>
    </p:spTree>
    <p:extLst>
      <p:ext uri="{BB962C8B-B14F-4D97-AF65-F5344CB8AC3E}">
        <p14:creationId xmlns:p14="http://schemas.microsoft.com/office/powerpoint/2010/main" val="1901720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6A7498-A9F0-43B3-9DED-9EBDF26481EF}" type="datetimeFigureOut">
              <a:rPr lang="en-US" smtClean="0"/>
              <a:t>10/14/2020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9F107B-055B-4BE8-8438-5E6FC2C7BCBE}" type="slidenum">
              <a:rPr lang="en-US" smtClean="0"/>
              <a:t>‹#›</a:t>
            </a:fld>
            <a:endParaRPr lang="en-US"/>
          </a:p>
        </p:txBody>
      </p:sp>
    </p:spTree>
    <p:extLst>
      <p:ext uri="{BB962C8B-B14F-4D97-AF65-F5344CB8AC3E}">
        <p14:creationId xmlns:p14="http://schemas.microsoft.com/office/powerpoint/2010/main" val="1447145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6A7498-A9F0-43B3-9DED-9EBDF26481EF}" type="datetimeFigureOut">
              <a:rPr lang="en-US" smtClean="0"/>
              <a:t>10/14/2020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9F107B-055B-4BE8-8438-5E6FC2C7BCBE}" type="slidenum">
              <a:rPr lang="en-US" smtClean="0"/>
              <a:t>‹#›</a:t>
            </a:fld>
            <a:endParaRPr lang="en-US"/>
          </a:p>
        </p:txBody>
      </p:sp>
    </p:spTree>
    <p:extLst>
      <p:ext uri="{BB962C8B-B14F-4D97-AF65-F5344CB8AC3E}">
        <p14:creationId xmlns:p14="http://schemas.microsoft.com/office/powerpoint/2010/main" val="1278156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6A7498-A9F0-43B3-9DED-9EBDF26481EF}" type="datetimeFigureOut">
              <a:rPr lang="en-US" smtClean="0"/>
              <a:t>10/14/2020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9F107B-055B-4BE8-8438-5E6FC2C7BCBE}" type="slidenum">
              <a:rPr lang="en-US" smtClean="0"/>
              <a:t>‹#›</a:t>
            </a:fld>
            <a:endParaRPr lang="en-US"/>
          </a:p>
        </p:txBody>
      </p:sp>
    </p:spTree>
    <p:extLst>
      <p:ext uri="{BB962C8B-B14F-4D97-AF65-F5344CB8AC3E}">
        <p14:creationId xmlns:p14="http://schemas.microsoft.com/office/powerpoint/2010/main" val="372956419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6A7498-A9F0-43B3-9DED-9EBDF26481EF}" type="datetimeFigureOut">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9F107B-055B-4BE8-8438-5E6FC2C7BCBE}" type="slidenum">
              <a:rPr lang="en-US" smtClean="0"/>
              <a:t>‹#›</a:t>
            </a:fld>
            <a:endParaRPr lang="en-US"/>
          </a:p>
        </p:txBody>
      </p:sp>
    </p:spTree>
    <p:extLst>
      <p:ext uri="{BB962C8B-B14F-4D97-AF65-F5344CB8AC3E}">
        <p14:creationId xmlns:p14="http://schemas.microsoft.com/office/powerpoint/2010/main" val="3919953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6A7498-A9F0-43B3-9DED-9EBDF26481EF}" type="datetimeFigureOut">
              <a:rPr lang="en-US" smtClean="0"/>
              <a:t>10/14/2020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9F107B-055B-4BE8-8438-5E6FC2C7BCBE}" type="slidenum">
              <a:rPr lang="en-US" smtClean="0"/>
              <a:t>‹#›</a:t>
            </a:fld>
            <a:endParaRPr lang="en-US"/>
          </a:p>
        </p:txBody>
      </p:sp>
    </p:spTree>
    <p:extLst>
      <p:ext uri="{BB962C8B-B14F-4D97-AF65-F5344CB8AC3E}">
        <p14:creationId xmlns:p14="http://schemas.microsoft.com/office/powerpoint/2010/main" val="1479583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A6A7498-A9F0-43B3-9DED-9EBDF26481EF}" type="datetimeFigureOut">
              <a:rPr lang="en-US" smtClean="0"/>
              <a:t>10/14/2020</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69F107B-055B-4BE8-8438-5E6FC2C7BCBE}" type="slidenum">
              <a:rPr lang="en-US" smtClean="0"/>
              <a:t>‹#›</a:t>
            </a:fld>
            <a:endParaRPr lang="en-US"/>
          </a:p>
        </p:txBody>
      </p:sp>
    </p:spTree>
    <p:extLst>
      <p:ext uri="{BB962C8B-B14F-4D97-AF65-F5344CB8AC3E}">
        <p14:creationId xmlns:p14="http://schemas.microsoft.com/office/powerpoint/2010/main" val="31890904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fearlessradioshow.com/" TargetMode="External"/><Relationship Id="rId2" Type="http://schemas.openxmlformats.org/officeDocument/2006/relationships/hyperlink" Target="http://www.fearless-women.com/" TargetMode="Externa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www.youtube.com/watch?v=HszSqVs6-n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7B1B-F69C-4576-BA88-FE9119339B34}"/>
              </a:ext>
            </a:extLst>
          </p:cNvPr>
          <p:cNvSpPr>
            <a:spLocks noGrp="1"/>
          </p:cNvSpPr>
          <p:nvPr>
            <p:ph type="ctrTitle"/>
          </p:nvPr>
        </p:nvSpPr>
        <p:spPr>
          <a:xfrm>
            <a:off x="331303" y="2993416"/>
            <a:ext cx="11595653" cy="968984"/>
          </a:xfrm>
        </p:spPr>
        <p:txBody>
          <a:bodyPr>
            <a:normAutofit/>
          </a:bodyPr>
          <a:lstStyle/>
          <a:p>
            <a:pPr algn="ctr"/>
            <a:r>
              <a:rPr lang="en-US" sz="4000" b="1" dirty="0"/>
              <a:t>Speaking engagement proposal</a:t>
            </a:r>
          </a:p>
        </p:txBody>
      </p:sp>
      <p:sp>
        <p:nvSpPr>
          <p:cNvPr id="3" name="Subtitle 2">
            <a:extLst>
              <a:ext uri="{FF2B5EF4-FFF2-40B4-BE49-F238E27FC236}">
                <a16:creationId xmlns:a16="http://schemas.microsoft.com/office/drawing/2014/main" id="{F93EF12F-D1CA-4A8E-9DA2-9E2AC1A51303}"/>
              </a:ext>
            </a:extLst>
          </p:cNvPr>
          <p:cNvSpPr>
            <a:spLocks noGrp="1"/>
          </p:cNvSpPr>
          <p:nvPr>
            <p:ph type="subTitle" idx="1"/>
          </p:nvPr>
        </p:nvSpPr>
        <p:spPr>
          <a:xfrm>
            <a:off x="1371600" y="4253948"/>
            <a:ext cx="9448800" cy="622851"/>
          </a:xfrm>
        </p:spPr>
        <p:txBody>
          <a:bodyPr>
            <a:normAutofit fontScale="70000" lnSpcReduction="20000"/>
          </a:bodyPr>
          <a:lstStyle/>
          <a:p>
            <a:pPr algn="ctr"/>
            <a:r>
              <a:rPr lang="en-US" sz="3600" dirty="0"/>
              <a:t>Prepared By SUE FEARLESS Founder of FEARLESS WOMEN</a:t>
            </a:r>
          </a:p>
        </p:txBody>
      </p:sp>
      <p:pic>
        <p:nvPicPr>
          <p:cNvPr id="4" name="Picture 3">
            <a:extLst>
              <a:ext uri="{FF2B5EF4-FFF2-40B4-BE49-F238E27FC236}">
                <a16:creationId xmlns:a16="http://schemas.microsoft.com/office/drawing/2014/main" id="{1F7588B8-6863-442A-97D4-C9320D8B19F9}"/>
              </a:ext>
            </a:extLst>
          </p:cNvPr>
          <p:cNvPicPr>
            <a:picLocks noChangeAspect="1"/>
          </p:cNvPicPr>
          <p:nvPr/>
        </p:nvPicPr>
        <p:blipFill>
          <a:blip r:embed="rId2"/>
          <a:stretch>
            <a:fillRect/>
          </a:stretch>
        </p:blipFill>
        <p:spPr>
          <a:xfrm>
            <a:off x="4573576" y="198783"/>
            <a:ext cx="2794633" cy="2794633"/>
          </a:xfrm>
          <a:prstGeom prst="rect">
            <a:avLst/>
          </a:prstGeom>
        </p:spPr>
      </p:pic>
    </p:spTree>
    <p:extLst>
      <p:ext uri="{BB962C8B-B14F-4D97-AF65-F5344CB8AC3E}">
        <p14:creationId xmlns:p14="http://schemas.microsoft.com/office/powerpoint/2010/main" val="2627378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1DEC0B-F725-4F83-9A87-7F8F7C0396F5}"/>
              </a:ext>
            </a:extLst>
          </p:cNvPr>
          <p:cNvSpPr txBox="1"/>
          <p:nvPr/>
        </p:nvSpPr>
        <p:spPr>
          <a:xfrm>
            <a:off x="159027" y="1643270"/>
            <a:ext cx="11873948" cy="5016758"/>
          </a:xfrm>
          <a:prstGeom prst="rect">
            <a:avLst/>
          </a:prstGeom>
          <a:noFill/>
        </p:spPr>
        <p:txBody>
          <a:bodyPr wrap="square" rtlCol="0">
            <a:spAutoFit/>
          </a:bodyPr>
          <a:lstStyle/>
          <a:p>
            <a:r>
              <a:rPr lang="en-US" sz="2000" b="1" dirty="0"/>
              <a:t>Agreement Execution </a:t>
            </a:r>
          </a:p>
          <a:p>
            <a:endParaRPr lang="en-US" sz="2000" b="1" dirty="0"/>
          </a:p>
          <a:p>
            <a:r>
              <a:rPr lang="en-US" sz="2000" dirty="0"/>
              <a:t>To get started, simply review and accept this proposal online, print its PDF version, sign it, scan signed document and send to sue@fearless-women.com.</a:t>
            </a:r>
          </a:p>
          <a:p>
            <a:endParaRPr lang="en-US" sz="2000" dirty="0"/>
          </a:p>
          <a:p>
            <a:endParaRPr lang="en-US" sz="2000" dirty="0"/>
          </a:p>
          <a:p>
            <a:endParaRPr lang="en-US" sz="2000" dirty="0"/>
          </a:p>
          <a:p>
            <a:r>
              <a:rPr lang="en-US" dirty="0"/>
              <a:t> _______________________       _____________ </a:t>
            </a:r>
          </a:p>
          <a:p>
            <a:r>
              <a:rPr lang="en-US" dirty="0"/>
              <a:t>                 Sue                              Fearless</a:t>
            </a:r>
          </a:p>
          <a:p>
            <a:r>
              <a:rPr lang="en-US" dirty="0"/>
              <a:t>Fearless Women</a:t>
            </a:r>
          </a:p>
          <a:p>
            <a:endParaRPr lang="en-US" dirty="0"/>
          </a:p>
          <a:p>
            <a:endParaRPr lang="en-US" dirty="0"/>
          </a:p>
          <a:p>
            <a:endParaRPr lang="en-US" dirty="0"/>
          </a:p>
          <a:p>
            <a:endParaRPr lang="en-US" dirty="0"/>
          </a:p>
          <a:p>
            <a:r>
              <a:rPr lang="en-US" dirty="0"/>
              <a:t>_______________________        _____________ </a:t>
            </a:r>
          </a:p>
          <a:p>
            <a:r>
              <a:rPr lang="en-US" dirty="0"/>
              <a:t>[</a:t>
            </a:r>
            <a:r>
              <a:rPr lang="en-US" dirty="0" err="1"/>
              <a:t>COMPANY.FirstName</a:t>
            </a:r>
            <a:r>
              <a:rPr lang="en-US" dirty="0"/>
              <a:t>]   [</a:t>
            </a:r>
            <a:r>
              <a:rPr lang="en-US" dirty="0" err="1"/>
              <a:t>COMPANY.LastName</a:t>
            </a:r>
            <a:r>
              <a:rPr lang="en-US" dirty="0"/>
              <a:t>] </a:t>
            </a:r>
          </a:p>
          <a:p>
            <a:r>
              <a:rPr lang="en-US" dirty="0"/>
              <a:t>Monroe College</a:t>
            </a:r>
          </a:p>
        </p:txBody>
      </p:sp>
      <p:pic>
        <p:nvPicPr>
          <p:cNvPr id="3" name="Picture 2">
            <a:extLst>
              <a:ext uri="{FF2B5EF4-FFF2-40B4-BE49-F238E27FC236}">
                <a16:creationId xmlns:a16="http://schemas.microsoft.com/office/drawing/2014/main" id="{891FEAEE-6A54-4DD7-9166-0DA3FDBDB430}"/>
              </a:ext>
            </a:extLst>
          </p:cNvPr>
          <p:cNvPicPr>
            <a:picLocks noChangeAspect="1"/>
          </p:cNvPicPr>
          <p:nvPr/>
        </p:nvPicPr>
        <p:blipFill>
          <a:blip r:embed="rId2"/>
          <a:stretch>
            <a:fillRect/>
          </a:stretch>
        </p:blipFill>
        <p:spPr>
          <a:xfrm>
            <a:off x="8522723" y="185531"/>
            <a:ext cx="1789043" cy="1789043"/>
          </a:xfrm>
          <a:prstGeom prst="rect">
            <a:avLst/>
          </a:prstGeom>
        </p:spPr>
      </p:pic>
    </p:spTree>
    <p:extLst>
      <p:ext uri="{BB962C8B-B14F-4D97-AF65-F5344CB8AC3E}">
        <p14:creationId xmlns:p14="http://schemas.microsoft.com/office/powerpoint/2010/main" val="3118110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9734BC-3032-4E2D-B224-E5A9A61A850C}"/>
              </a:ext>
            </a:extLst>
          </p:cNvPr>
          <p:cNvSpPr txBox="1"/>
          <p:nvPr/>
        </p:nvSpPr>
        <p:spPr>
          <a:xfrm>
            <a:off x="490330" y="2292626"/>
            <a:ext cx="10972800" cy="3416320"/>
          </a:xfrm>
          <a:prstGeom prst="rect">
            <a:avLst/>
          </a:prstGeom>
          <a:noFill/>
        </p:spPr>
        <p:txBody>
          <a:bodyPr wrap="square" rtlCol="0">
            <a:spAutoFit/>
          </a:bodyPr>
          <a:lstStyle/>
          <a:p>
            <a:r>
              <a:rPr lang="en-US" dirty="0"/>
              <a:t>Sue Fearless </a:t>
            </a:r>
            <a:br>
              <a:rPr lang="en-US" dirty="0"/>
            </a:br>
            <a:endParaRPr lang="en-US" dirty="0"/>
          </a:p>
          <a:p>
            <a:r>
              <a:rPr lang="en-US" dirty="0"/>
              <a:t>Founder/CEO - Fearless Women</a:t>
            </a:r>
          </a:p>
          <a:p>
            <a:r>
              <a:rPr lang="en-US" dirty="0"/>
              <a:t>Speaker | Mindset Coach | Educator | Advocate | Event Curator | Finance/Tax Consultant</a:t>
            </a:r>
          </a:p>
          <a:p>
            <a:r>
              <a:rPr lang="en-US" dirty="0"/>
              <a:t>Host of The Fearless Show on </a:t>
            </a:r>
            <a:r>
              <a:rPr lang="en-US" dirty="0" err="1"/>
              <a:t>Bronxnet</a:t>
            </a:r>
            <a:r>
              <a:rPr lang="en-US" dirty="0"/>
              <a:t>, MNN &amp; DSN</a:t>
            </a:r>
            <a:br>
              <a:rPr lang="en-US" dirty="0"/>
            </a:br>
            <a:endParaRPr lang="en-US" dirty="0"/>
          </a:p>
          <a:p>
            <a:r>
              <a:rPr lang="en-US" dirty="0"/>
              <a:t>Sue@Fearless-Women.com</a:t>
            </a:r>
          </a:p>
          <a:p>
            <a:r>
              <a:rPr lang="en-US" dirty="0"/>
              <a:t>347-577-9137</a:t>
            </a:r>
          </a:p>
          <a:p>
            <a:r>
              <a:rPr lang="en-US" dirty="0"/>
              <a:t>IG: @</a:t>
            </a:r>
            <a:r>
              <a:rPr lang="en-US" dirty="0" err="1"/>
              <a:t>SueFearless</a:t>
            </a:r>
            <a:r>
              <a:rPr lang="en-US" dirty="0"/>
              <a:t> @</a:t>
            </a:r>
            <a:r>
              <a:rPr lang="en-US" dirty="0" err="1"/>
              <a:t>FearlessWomen</a:t>
            </a:r>
            <a:r>
              <a:rPr lang="en-US" dirty="0"/>
              <a:t> @</a:t>
            </a:r>
            <a:r>
              <a:rPr lang="en-US" dirty="0" err="1"/>
              <a:t>TheFearlessShow</a:t>
            </a:r>
            <a:endParaRPr lang="en-US" dirty="0"/>
          </a:p>
          <a:p>
            <a:r>
              <a:rPr lang="en-US" dirty="0"/>
              <a:t>Twitter: @</a:t>
            </a:r>
            <a:r>
              <a:rPr lang="en-US" dirty="0" err="1"/>
              <a:t>fearlesswomenny</a:t>
            </a:r>
            <a:r>
              <a:rPr lang="en-US" dirty="0"/>
              <a:t> @fearlessradio1</a:t>
            </a:r>
          </a:p>
          <a:p>
            <a:r>
              <a:rPr lang="en-US" dirty="0">
                <a:hlinkClick r:id="rId2"/>
              </a:rPr>
              <a:t>www.fearless-women.com</a:t>
            </a:r>
            <a:r>
              <a:rPr lang="en-US" dirty="0"/>
              <a:t> &amp; </a:t>
            </a:r>
            <a:r>
              <a:rPr lang="en-US" dirty="0">
                <a:hlinkClick r:id="rId3"/>
              </a:rPr>
              <a:t>www.fearlessradioshow.com</a:t>
            </a:r>
            <a:endParaRPr lang="en-US" dirty="0"/>
          </a:p>
          <a:p>
            <a:r>
              <a:rPr lang="en-US" dirty="0">
                <a:hlinkClick r:id="rId4"/>
              </a:rPr>
              <a:t>Featured on Channel 12 News</a:t>
            </a:r>
            <a:endParaRPr lang="en-US" dirty="0">
              <a:effectLst/>
            </a:endParaRPr>
          </a:p>
        </p:txBody>
      </p:sp>
      <p:sp>
        <p:nvSpPr>
          <p:cNvPr id="3" name="TextBox 2">
            <a:extLst>
              <a:ext uri="{FF2B5EF4-FFF2-40B4-BE49-F238E27FC236}">
                <a16:creationId xmlns:a16="http://schemas.microsoft.com/office/drawing/2014/main" id="{C63FD556-3E86-42BC-8103-B5EA2317136B}"/>
              </a:ext>
            </a:extLst>
          </p:cNvPr>
          <p:cNvSpPr txBox="1"/>
          <p:nvPr/>
        </p:nvSpPr>
        <p:spPr>
          <a:xfrm>
            <a:off x="490330" y="1762539"/>
            <a:ext cx="10760766" cy="584775"/>
          </a:xfrm>
          <a:prstGeom prst="rect">
            <a:avLst/>
          </a:prstGeom>
          <a:noFill/>
        </p:spPr>
        <p:txBody>
          <a:bodyPr wrap="square" rtlCol="0">
            <a:spAutoFit/>
          </a:bodyPr>
          <a:lstStyle/>
          <a:p>
            <a:r>
              <a:rPr lang="en-US" sz="3200" b="1" dirty="0"/>
              <a:t>Thank you</a:t>
            </a:r>
          </a:p>
        </p:txBody>
      </p:sp>
      <p:pic>
        <p:nvPicPr>
          <p:cNvPr id="4" name="Picture 3">
            <a:extLst>
              <a:ext uri="{FF2B5EF4-FFF2-40B4-BE49-F238E27FC236}">
                <a16:creationId xmlns:a16="http://schemas.microsoft.com/office/drawing/2014/main" id="{3B25DB7D-DA3D-41F8-AC5C-C9E89EBA96B4}"/>
              </a:ext>
            </a:extLst>
          </p:cNvPr>
          <p:cNvPicPr>
            <a:picLocks noChangeAspect="1"/>
          </p:cNvPicPr>
          <p:nvPr/>
        </p:nvPicPr>
        <p:blipFill>
          <a:blip r:embed="rId5"/>
          <a:stretch>
            <a:fillRect/>
          </a:stretch>
        </p:blipFill>
        <p:spPr>
          <a:xfrm>
            <a:off x="7527234" y="197208"/>
            <a:ext cx="2597427" cy="2597427"/>
          </a:xfrm>
          <a:prstGeom prst="rect">
            <a:avLst/>
          </a:prstGeom>
        </p:spPr>
      </p:pic>
    </p:spTree>
    <p:extLst>
      <p:ext uri="{BB962C8B-B14F-4D97-AF65-F5344CB8AC3E}">
        <p14:creationId xmlns:p14="http://schemas.microsoft.com/office/powerpoint/2010/main" val="925888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36C7EE-CB02-4638-89EA-FC672066817F}"/>
              </a:ext>
            </a:extLst>
          </p:cNvPr>
          <p:cNvSpPr txBox="1"/>
          <p:nvPr/>
        </p:nvSpPr>
        <p:spPr>
          <a:xfrm>
            <a:off x="172278" y="1859339"/>
            <a:ext cx="11873948" cy="5386090"/>
          </a:xfrm>
          <a:prstGeom prst="rect">
            <a:avLst/>
          </a:prstGeom>
          <a:noFill/>
        </p:spPr>
        <p:txBody>
          <a:bodyPr wrap="square" rtlCol="0">
            <a:spAutoFit/>
          </a:bodyPr>
          <a:lstStyle/>
          <a:p>
            <a:r>
              <a:rPr lang="en-US" sz="1600" b="1" dirty="0"/>
              <a:t>Partnering for Event Success </a:t>
            </a:r>
          </a:p>
          <a:p>
            <a:r>
              <a:rPr lang="en-US" sz="1600" dirty="0"/>
              <a:t>Any event planner knows that providing quality content is critical to a successful event and is also crucial for receiving a positive audience response. Many organizations rely on external speakers to complement in-house expertise and add credibility and value to events. There are several reasons why hiring an external speaker for your event can be advantageous. </a:t>
            </a:r>
          </a:p>
          <a:p>
            <a:endParaRPr lang="en-US" sz="1600" dirty="0"/>
          </a:p>
          <a:p>
            <a:r>
              <a:rPr lang="en-US" sz="1600" dirty="0"/>
              <a:t>Speakers can provide: </a:t>
            </a:r>
          </a:p>
          <a:p>
            <a:pPr marL="342900" indent="-342900">
              <a:buFont typeface="Arial" panose="020B0604020202020204" pitchFamily="34" charset="0"/>
              <a:buChar char="•"/>
            </a:pPr>
            <a:r>
              <a:rPr lang="en-US" sz="1600" i="1" u="sng" dirty="0"/>
              <a:t>Knowledge</a:t>
            </a:r>
            <a:r>
              <a:rPr lang="en-US" sz="1600" dirty="0"/>
              <a:t> – a speaker with specific subject matter expertise can provide essential insights on industry trends and best practices to your audience. </a:t>
            </a:r>
          </a:p>
          <a:p>
            <a:pPr marL="342900" indent="-342900">
              <a:buFont typeface="Arial" panose="020B0604020202020204" pitchFamily="34" charset="0"/>
              <a:buChar char="•"/>
            </a:pPr>
            <a:r>
              <a:rPr lang="en-US" sz="1600" i="1" u="sng" dirty="0"/>
              <a:t>Inspiration</a:t>
            </a:r>
            <a:r>
              <a:rPr lang="en-US" sz="1600" dirty="0"/>
              <a:t> – a speaker can offer a high-energy, thought-provoking or motivational speech to encourage your audience to adopt new concepts or conquer new challenges. </a:t>
            </a:r>
          </a:p>
          <a:p>
            <a:pPr marL="342900" indent="-342900">
              <a:buFont typeface="Arial" panose="020B0604020202020204" pitchFamily="34" charset="0"/>
              <a:buChar char="•"/>
            </a:pPr>
            <a:r>
              <a:rPr lang="en-US" sz="1600" i="1" u="sng" dirty="0"/>
              <a:t>Visibility</a:t>
            </a:r>
            <a:r>
              <a:rPr lang="en-US" sz="1600" dirty="0"/>
              <a:t> – a recognized speaker can be an asset to your agenda, increase event attendance and attract media interest. </a:t>
            </a:r>
          </a:p>
          <a:p>
            <a:endParaRPr lang="en-US" sz="1600" dirty="0"/>
          </a:p>
          <a:p>
            <a:r>
              <a:rPr lang="en-US" sz="1600" dirty="0"/>
              <a:t>SUE FEARLESS and FEARLESS WOMEN have provided event presentations on key topics for over 4 years. Sue Fearless has presented at over 40 College, Corporate, Entrepreneurship and Motivational events. Our experience has taught us that close collaboration with clients allows us to align our expertise with client goals and objectives to ensure the best audience experience possible. As a result, we partner with you before, during and after the event to ensure a fantastic venture for all involved. </a:t>
            </a:r>
            <a:endParaRPr lang="en-US" sz="1600" b="1" dirty="0"/>
          </a:p>
          <a:p>
            <a:endParaRPr lang="en-US" sz="2000" dirty="0"/>
          </a:p>
          <a:p>
            <a:endParaRPr lang="en-US" sz="2000" dirty="0"/>
          </a:p>
        </p:txBody>
      </p:sp>
      <p:pic>
        <p:nvPicPr>
          <p:cNvPr id="3" name="Picture 2">
            <a:extLst>
              <a:ext uri="{FF2B5EF4-FFF2-40B4-BE49-F238E27FC236}">
                <a16:creationId xmlns:a16="http://schemas.microsoft.com/office/drawing/2014/main" id="{491CF3B2-47C7-411E-94AB-01FED90A1C97}"/>
              </a:ext>
            </a:extLst>
          </p:cNvPr>
          <p:cNvPicPr>
            <a:picLocks noChangeAspect="1"/>
          </p:cNvPicPr>
          <p:nvPr/>
        </p:nvPicPr>
        <p:blipFill>
          <a:blip r:embed="rId2"/>
          <a:stretch>
            <a:fillRect/>
          </a:stretch>
        </p:blipFill>
        <p:spPr>
          <a:xfrm>
            <a:off x="9621078" y="157222"/>
            <a:ext cx="1775003" cy="1775003"/>
          </a:xfrm>
          <a:prstGeom prst="rect">
            <a:avLst/>
          </a:prstGeom>
        </p:spPr>
      </p:pic>
    </p:spTree>
    <p:extLst>
      <p:ext uri="{BB962C8B-B14F-4D97-AF65-F5344CB8AC3E}">
        <p14:creationId xmlns:p14="http://schemas.microsoft.com/office/powerpoint/2010/main" val="1269720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8BB41-1112-45A0-9BFD-BCD34B9DC915}"/>
              </a:ext>
            </a:extLst>
          </p:cNvPr>
          <p:cNvSpPr txBox="1"/>
          <p:nvPr/>
        </p:nvSpPr>
        <p:spPr>
          <a:xfrm>
            <a:off x="318052" y="2570922"/>
            <a:ext cx="11661913" cy="4524315"/>
          </a:xfrm>
          <a:prstGeom prst="rect">
            <a:avLst/>
          </a:prstGeom>
          <a:noFill/>
        </p:spPr>
        <p:txBody>
          <a:bodyPr wrap="square" rtlCol="0">
            <a:spAutoFit/>
          </a:bodyPr>
          <a:lstStyle/>
          <a:p>
            <a:pPr lvl="0"/>
            <a:r>
              <a:rPr lang="en-US" b="1" dirty="0"/>
              <a:t>Areas of Speaking Experience:</a:t>
            </a:r>
          </a:p>
          <a:p>
            <a:pPr lvl="0"/>
            <a:r>
              <a:rPr lang="en-US" dirty="0"/>
              <a:t>* Mindset Coaching * Health and Wellness * Personal/Professional Development * Career coaching        * Marketing * Business 101 * Networking * Entrepreneurship * Motivational Speaking * Youth Education     * Trauma and Abuse Sessions</a:t>
            </a:r>
          </a:p>
          <a:p>
            <a:pPr lvl="0"/>
            <a:endParaRPr lang="en-US" dirty="0"/>
          </a:p>
          <a:p>
            <a:pPr lvl="0"/>
            <a:r>
              <a:rPr lang="en-US" dirty="0"/>
              <a:t>With my non-profit organization, </a:t>
            </a:r>
            <a:r>
              <a:rPr lang="en-US" i="1" dirty="0"/>
              <a:t>Fearless Women</a:t>
            </a:r>
            <a:r>
              <a:rPr lang="en-US" dirty="0"/>
              <a:t>, whose mission is to provide the resources needed to Heal, develop a Healthy Positive Mindset and take back control of your life through </a:t>
            </a:r>
          </a:p>
          <a:p>
            <a:pPr lvl="0"/>
            <a:r>
              <a:rPr lang="en-US" dirty="0"/>
              <a:t>Health &amp; Wellness sessions, Group &amp; Individual workshops, Sisterhood gatherings and Personal/Professional Development Corporate programs and Retreats. We work with </a:t>
            </a:r>
          </a:p>
          <a:p>
            <a:pPr lvl="0"/>
            <a:r>
              <a:rPr lang="en-US" dirty="0"/>
              <a:t>aspiring entrepreneurs, women who have battled abuse and women who have lost </a:t>
            </a:r>
          </a:p>
          <a:p>
            <a:pPr lvl="0"/>
            <a:r>
              <a:rPr lang="en-US" dirty="0"/>
              <a:t>motivation and who are looking for a second chance, Women in homeless shelters and</a:t>
            </a:r>
          </a:p>
          <a:p>
            <a:pPr lvl="0"/>
            <a:r>
              <a:rPr lang="en-US" dirty="0"/>
              <a:t>we coach and mentor our youth!</a:t>
            </a:r>
          </a:p>
          <a:p>
            <a:pPr lvl="0"/>
            <a:endParaRPr lang="en-US" b="1" dirty="0"/>
          </a:p>
          <a:p>
            <a:pPr lvl="0"/>
            <a:r>
              <a:rPr lang="en-US" b="1" dirty="0"/>
              <a:t>Motivational Speaker </a:t>
            </a:r>
            <a:r>
              <a:rPr lang="en-US" dirty="0"/>
              <a:t>- I am hired throughout the Tri-state area and other major cities to</a:t>
            </a:r>
          </a:p>
          <a:p>
            <a:pPr lvl="0"/>
            <a:r>
              <a:rPr lang="en-US" dirty="0"/>
              <a:t>speak on panels, workshops, retreats and conferences on topics mentioned above.</a:t>
            </a:r>
          </a:p>
          <a:p>
            <a:r>
              <a:rPr lang="en-US" b="1" dirty="0"/>
              <a:t> </a:t>
            </a:r>
            <a:endParaRPr lang="en-US" dirty="0"/>
          </a:p>
        </p:txBody>
      </p:sp>
      <p:pic>
        <p:nvPicPr>
          <p:cNvPr id="3" name="Picture 2">
            <a:extLst>
              <a:ext uri="{FF2B5EF4-FFF2-40B4-BE49-F238E27FC236}">
                <a16:creationId xmlns:a16="http://schemas.microsoft.com/office/drawing/2014/main" id="{CF372377-5EE2-41A8-9FE6-EC8D7E6ECDFE}"/>
              </a:ext>
            </a:extLst>
          </p:cNvPr>
          <p:cNvPicPr>
            <a:picLocks noChangeAspect="1"/>
          </p:cNvPicPr>
          <p:nvPr/>
        </p:nvPicPr>
        <p:blipFill>
          <a:blip r:embed="rId3"/>
          <a:stretch>
            <a:fillRect/>
          </a:stretch>
        </p:blipFill>
        <p:spPr>
          <a:xfrm>
            <a:off x="7753832" y="80814"/>
            <a:ext cx="2582865" cy="2582865"/>
          </a:xfrm>
          <a:prstGeom prst="rect">
            <a:avLst/>
          </a:prstGeom>
        </p:spPr>
      </p:pic>
      <p:sp>
        <p:nvSpPr>
          <p:cNvPr id="4" name="Rectangle 2">
            <a:extLst>
              <a:ext uri="{FF2B5EF4-FFF2-40B4-BE49-F238E27FC236}">
                <a16:creationId xmlns:a16="http://schemas.microsoft.com/office/drawing/2014/main" id="{68B851E4-5E0D-472B-8F97-4C9D7A6C89C1}"/>
              </a:ext>
            </a:extLst>
          </p:cNvPr>
          <p:cNvSpPr>
            <a:spLocks noChangeArrowheads="1"/>
          </p:cNvSpPr>
          <p:nvPr/>
        </p:nvSpPr>
        <p:spPr bwMode="auto">
          <a:xfrm>
            <a:off x="1179443" y="46382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BF2D3E50-69B6-432B-8E33-C92671BE9D70}"/>
              </a:ext>
            </a:extLst>
          </p:cNvPr>
          <p:cNvGraphicFramePr>
            <a:graphicFrameLocks/>
          </p:cNvGraphicFramePr>
          <p:nvPr>
            <p:extLst>
              <p:ext uri="{D42A27DB-BD31-4B8C-83A1-F6EECF244321}">
                <p14:modId xmlns:p14="http://schemas.microsoft.com/office/powerpoint/2010/main" val="3842499742"/>
              </p:ext>
            </p:extLst>
          </p:nvPr>
        </p:nvGraphicFramePr>
        <p:xfrm>
          <a:off x="10132115" y="4280991"/>
          <a:ext cx="1847850" cy="2476500"/>
        </p:xfrm>
        <a:graphic>
          <a:graphicData uri="http://schemas.openxmlformats.org/presentationml/2006/ole">
            <mc:AlternateContent xmlns:mc="http://schemas.openxmlformats.org/markup-compatibility/2006">
              <mc:Choice xmlns:v="urn:schemas-microsoft-com:vml" Requires="v">
                <p:oleObj spid="_x0000_s1030" name="Picture" r:id="rId4" imgW="0" imgH="0" progId="StaticMetafile">
                  <p:embed/>
                </p:oleObj>
              </mc:Choice>
              <mc:Fallback>
                <p:oleObj name="Picture" r:id="rId4" imgW="0" imgH="0" progId="StaticMetafile">
                  <p:embed/>
                  <p:pic>
                    <p:nvPicPr>
                      <p:cNvPr id="0" name="rectole000000000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2115" y="4280991"/>
                        <a:ext cx="1847850" cy="2476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5">
            <a:extLst>
              <a:ext uri="{FF2B5EF4-FFF2-40B4-BE49-F238E27FC236}">
                <a16:creationId xmlns:a16="http://schemas.microsoft.com/office/drawing/2014/main" id="{44ABC977-30A4-48A0-A0C6-892AF2B50F5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18052" y="241066"/>
            <a:ext cx="2047875" cy="2234565"/>
          </a:xfrm>
          <a:prstGeom prst="rect">
            <a:avLst/>
          </a:prstGeom>
          <a:noFill/>
        </p:spPr>
      </p:pic>
    </p:spTree>
    <p:extLst>
      <p:ext uri="{BB962C8B-B14F-4D97-AF65-F5344CB8AC3E}">
        <p14:creationId xmlns:p14="http://schemas.microsoft.com/office/powerpoint/2010/main" val="1736948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C28830-870E-4847-BF6C-D23E8687D979}"/>
              </a:ext>
            </a:extLst>
          </p:cNvPr>
          <p:cNvSpPr txBox="1"/>
          <p:nvPr/>
        </p:nvSpPr>
        <p:spPr>
          <a:xfrm>
            <a:off x="178905" y="1616765"/>
            <a:ext cx="11708295" cy="4524315"/>
          </a:xfrm>
          <a:prstGeom prst="rect">
            <a:avLst/>
          </a:prstGeom>
          <a:noFill/>
        </p:spPr>
        <p:txBody>
          <a:bodyPr wrap="square" rtlCol="0">
            <a:spAutoFit/>
          </a:bodyPr>
          <a:lstStyle/>
          <a:p>
            <a:r>
              <a:rPr lang="en-US" b="1" dirty="0"/>
              <a:t>Proposed Presentation </a:t>
            </a:r>
          </a:p>
          <a:p>
            <a:r>
              <a:rPr lang="en-US" dirty="0"/>
              <a:t>Based on our understanding of your organization and audience needs, our speaker will provide the presentation, outlined below, for your Speaking Opportunity which will be held on TBA.</a:t>
            </a:r>
          </a:p>
          <a:p>
            <a:endParaRPr lang="en-US" dirty="0"/>
          </a:p>
          <a:p>
            <a:r>
              <a:rPr lang="en-US" b="1" dirty="0"/>
              <a:t>Presentation Title:  “</a:t>
            </a:r>
            <a:r>
              <a:rPr lang="en-US" dirty="0"/>
              <a:t>Journey to Purpose”</a:t>
            </a:r>
          </a:p>
          <a:p>
            <a:endParaRPr lang="en-US" dirty="0"/>
          </a:p>
          <a:p>
            <a:r>
              <a:rPr lang="en-US" b="1" dirty="0"/>
              <a:t>Session Description: </a:t>
            </a:r>
            <a:r>
              <a:rPr lang="en-US" dirty="0"/>
              <a:t>In this session I will be sharing the story on my personal journey to discovering my Purpose and how I overcame adversity, abuse, doubt, fear, depression and was able to maximize on the amazing opportunity that enrolling into Monroe College gave to me and how it help motivate and elevate my life.</a:t>
            </a:r>
            <a:endParaRPr lang="en-US" b="1" dirty="0"/>
          </a:p>
          <a:p>
            <a:endParaRPr lang="en-US" b="1" dirty="0"/>
          </a:p>
          <a:p>
            <a:r>
              <a:rPr lang="en-US" b="1" dirty="0"/>
              <a:t>Session Objectives: </a:t>
            </a:r>
            <a:r>
              <a:rPr lang="en-US" dirty="0"/>
              <a:t>The objective of this session is to Motivate, Empower and Educate students on how to turn Pain into Purpose, Failure into Success and Fear into Fearlessness. I will be discussing ways to maximize on your opportunities, how to implement healthy daily patterns in your life, how to focus on reprograming your mindset, how to become Present in the moment, how to step into your Purpose, how to become the very best version of yourself and how to unlock your fullest potential. </a:t>
            </a:r>
            <a:endParaRPr lang="en-US" b="1" dirty="0"/>
          </a:p>
        </p:txBody>
      </p:sp>
      <p:pic>
        <p:nvPicPr>
          <p:cNvPr id="4" name="Picture 3">
            <a:extLst>
              <a:ext uri="{FF2B5EF4-FFF2-40B4-BE49-F238E27FC236}">
                <a16:creationId xmlns:a16="http://schemas.microsoft.com/office/drawing/2014/main" id="{43A5F0DB-9ED7-45E6-BD3C-7C2AD8725364}"/>
              </a:ext>
            </a:extLst>
          </p:cNvPr>
          <p:cNvPicPr>
            <a:picLocks noChangeAspect="1"/>
          </p:cNvPicPr>
          <p:nvPr/>
        </p:nvPicPr>
        <p:blipFill>
          <a:blip r:embed="rId2"/>
          <a:stretch>
            <a:fillRect/>
          </a:stretch>
        </p:blipFill>
        <p:spPr>
          <a:xfrm>
            <a:off x="9303026" y="0"/>
            <a:ext cx="1848678" cy="1848678"/>
          </a:xfrm>
          <a:prstGeom prst="rect">
            <a:avLst/>
          </a:prstGeom>
        </p:spPr>
      </p:pic>
    </p:spTree>
    <p:extLst>
      <p:ext uri="{BB962C8B-B14F-4D97-AF65-F5344CB8AC3E}">
        <p14:creationId xmlns:p14="http://schemas.microsoft.com/office/powerpoint/2010/main" val="4183985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6D9454-8AE7-48AB-B8E4-BAFE86780BE5}"/>
              </a:ext>
            </a:extLst>
          </p:cNvPr>
          <p:cNvSpPr txBox="1"/>
          <p:nvPr/>
        </p:nvSpPr>
        <p:spPr>
          <a:xfrm>
            <a:off x="132523" y="1787469"/>
            <a:ext cx="11754678" cy="4893647"/>
          </a:xfrm>
          <a:prstGeom prst="rect">
            <a:avLst/>
          </a:prstGeom>
          <a:noFill/>
        </p:spPr>
        <p:txBody>
          <a:bodyPr wrap="square" rtlCol="0">
            <a:spAutoFit/>
          </a:bodyPr>
          <a:lstStyle/>
          <a:p>
            <a:r>
              <a:rPr lang="en-US" b="1" dirty="0"/>
              <a:t>Procedure</a:t>
            </a:r>
            <a:r>
              <a:rPr lang="en-US" sz="1400" dirty="0"/>
              <a:t> </a:t>
            </a:r>
          </a:p>
          <a:p>
            <a:endParaRPr lang="en-US" sz="1400" dirty="0"/>
          </a:p>
          <a:p>
            <a:r>
              <a:rPr lang="en-US" sz="1400" b="1" dirty="0"/>
              <a:t>Pre-Event Preparation </a:t>
            </a:r>
          </a:p>
          <a:p>
            <a:r>
              <a:rPr lang="en-US" sz="1400" dirty="0"/>
              <a:t>To understand the needs of your audience and prepare relevant content, we will: </a:t>
            </a:r>
          </a:p>
          <a:p>
            <a:pPr marL="285750" indent="-285750">
              <a:buFont typeface="Arial" panose="020B0604020202020204" pitchFamily="34" charset="0"/>
              <a:buChar char="•"/>
            </a:pPr>
            <a:r>
              <a:rPr lang="en-US" sz="1400" dirty="0"/>
              <a:t>Send you a questionnaire to help understand event goals and audience needs </a:t>
            </a:r>
          </a:p>
          <a:p>
            <a:pPr marL="285750" indent="-285750">
              <a:buFont typeface="Arial" panose="020B0604020202020204" pitchFamily="34" charset="0"/>
              <a:buChar char="•"/>
            </a:pPr>
            <a:r>
              <a:rPr lang="en-US" sz="1400" dirty="0"/>
              <a:t>Attend pre-event phone call(s) with your event planning team to review event themes and align presentation content </a:t>
            </a:r>
          </a:p>
          <a:p>
            <a:pPr marL="285750" indent="-285750">
              <a:buFont typeface="Arial" panose="020B0604020202020204" pitchFamily="34" charset="0"/>
              <a:buChar char="•"/>
            </a:pPr>
            <a:r>
              <a:rPr lang="en-US" sz="1400" dirty="0"/>
              <a:t>Speak with audience participants to gain additional insights (if appropriate) </a:t>
            </a:r>
          </a:p>
          <a:p>
            <a:endParaRPr lang="en-US" sz="1400" dirty="0"/>
          </a:p>
          <a:p>
            <a:r>
              <a:rPr lang="en-US" sz="1400" dirty="0"/>
              <a:t>Sue Fearless will provide an initial draft of our speaker's presentation content on [TBA]. We will incorporate your feedback on our initial draft and send a final version on [TBA]. We will also provide a speaker bio by [TBA] for inclusion in your promotional materials. </a:t>
            </a:r>
          </a:p>
          <a:p>
            <a:endParaRPr lang="en-US" sz="1400" dirty="0"/>
          </a:p>
          <a:p>
            <a:r>
              <a:rPr lang="en-US" sz="1400" b="1" dirty="0"/>
              <a:t>At-Event Participation </a:t>
            </a:r>
          </a:p>
          <a:p>
            <a:r>
              <a:rPr lang="en-US" sz="1400" dirty="0"/>
              <a:t>Our speaker will deliver a presentation at your event on the scheduled date and time detailed in the “Event Overview” section. Our speaker will attend the event sessions you identify and network with your audience members. In addition, our speaker will attend any ancillary events – such as receptions and dinners at your request. We will discuss specific on-site expectations during our pre-event planning call(s). </a:t>
            </a:r>
          </a:p>
          <a:p>
            <a:endParaRPr lang="en-US" sz="1400" dirty="0"/>
          </a:p>
          <a:p>
            <a:r>
              <a:rPr lang="en-US" sz="1400" b="1" dirty="0"/>
              <a:t>Post-Event Review </a:t>
            </a:r>
          </a:p>
          <a:p>
            <a:r>
              <a:rPr lang="en-US" sz="1400" dirty="0"/>
              <a:t>Following your event, we will schedule a close-out call to review your perceptions of the event and also of our presentation. We ask that you supply any feedback you receive from audience members on our presentation. In addition, we will provide you insights gained from our speaker's discussions with your attendees that might be useful to you for business development or student/customer/employee retention purposes. </a:t>
            </a:r>
          </a:p>
        </p:txBody>
      </p:sp>
      <p:pic>
        <p:nvPicPr>
          <p:cNvPr id="3" name="Picture 2">
            <a:extLst>
              <a:ext uri="{FF2B5EF4-FFF2-40B4-BE49-F238E27FC236}">
                <a16:creationId xmlns:a16="http://schemas.microsoft.com/office/drawing/2014/main" id="{B160018E-69BC-454F-8654-7C1FC6953312}"/>
              </a:ext>
            </a:extLst>
          </p:cNvPr>
          <p:cNvPicPr>
            <a:picLocks noChangeAspect="1"/>
          </p:cNvPicPr>
          <p:nvPr/>
        </p:nvPicPr>
        <p:blipFill>
          <a:blip r:embed="rId2"/>
          <a:stretch>
            <a:fillRect/>
          </a:stretch>
        </p:blipFill>
        <p:spPr>
          <a:xfrm>
            <a:off x="9641744" y="145774"/>
            <a:ext cx="1641694" cy="1641694"/>
          </a:xfrm>
          <a:prstGeom prst="rect">
            <a:avLst/>
          </a:prstGeom>
        </p:spPr>
      </p:pic>
    </p:spTree>
    <p:extLst>
      <p:ext uri="{BB962C8B-B14F-4D97-AF65-F5344CB8AC3E}">
        <p14:creationId xmlns:p14="http://schemas.microsoft.com/office/powerpoint/2010/main" val="175233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F847E8-01CF-40A5-8A0F-176A16EA92C8}"/>
              </a:ext>
            </a:extLst>
          </p:cNvPr>
          <p:cNvSpPr txBox="1"/>
          <p:nvPr/>
        </p:nvSpPr>
        <p:spPr>
          <a:xfrm>
            <a:off x="198782" y="1762539"/>
            <a:ext cx="11807687" cy="4770537"/>
          </a:xfrm>
          <a:prstGeom prst="rect">
            <a:avLst/>
          </a:prstGeom>
          <a:noFill/>
        </p:spPr>
        <p:txBody>
          <a:bodyPr wrap="square" rtlCol="0">
            <a:spAutoFit/>
          </a:bodyPr>
          <a:lstStyle/>
          <a:p>
            <a:r>
              <a:rPr lang="en-US" sz="2400" b="1" dirty="0"/>
              <a:t>Event Overview </a:t>
            </a:r>
          </a:p>
          <a:p>
            <a:endParaRPr lang="en-US" sz="2000" b="1" dirty="0"/>
          </a:p>
          <a:p>
            <a:r>
              <a:rPr lang="en-US" sz="2000" b="1" dirty="0"/>
              <a:t>Key Event Facts </a:t>
            </a:r>
          </a:p>
          <a:p>
            <a:r>
              <a:rPr lang="en-US" sz="2000" dirty="0"/>
              <a:t>Based on our initial review of your requirements, we have discerned the following key facts about your planned event and our presentation: </a:t>
            </a:r>
          </a:p>
          <a:p>
            <a:endParaRPr lang="en-US" sz="2000" dirty="0"/>
          </a:p>
          <a:p>
            <a:r>
              <a:rPr lang="en-US" sz="2000" u="sng" dirty="0"/>
              <a:t>Name of Event: </a:t>
            </a:r>
            <a:r>
              <a:rPr lang="en-US" sz="2000" dirty="0"/>
              <a:t>TBA</a:t>
            </a:r>
            <a:endParaRPr lang="en-US" sz="2000" u="sng" dirty="0"/>
          </a:p>
          <a:p>
            <a:r>
              <a:rPr lang="en-US" sz="2000" u="sng" dirty="0"/>
              <a:t>Location of Event</a:t>
            </a:r>
            <a:r>
              <a:rPr lang="en-US" sz="2000" dirty="0"/>
              <a:t>: Monroe College</a:t>
            </a:r>
          </a:p>
          <a:p>
            <a:r>
              <a:rPr lang="en-US" sz="2000" u="sng" dirty="0"/>
              <a:t>Title of Our Presentation</a:t>
            </a:r>
            <a:r>
              <a:rPr lang="en-US" sz="2000" dirty="0"/>
              <a:t>: “Journey To Purpose”</a:t>
            </a:r>
          </a:p>
          <a:p>
            <a:r>
              <a:rPr lang="en-US" sz="2000" u="sng" dirty="0"/>
              <a:t>Date and Time of Presentation:</a:t>
            </a:r>
            <a:r>
              <a:rPr lang="en-US" sz="2000" dirty="0"/>
              <a:t> TBA</a:t>
            </a:r>
          </a:p>
          <a:p>
            <a:endParaRPr lang="en-US" sz="2000" dirty="0"/>
          </a:p>
          <a:p>
            <a:r>
              <a:rPr lang="en-US" sz="2000" dirty="0"/>
              <a:t>In addition, if applicable, see below:</a:t>
            </a:r>
          </a:p>
          <a:p>
            <a:r>
              <a:rPr lang="en-US" sz="2000" dirty="0"/>
              <a:t>Room set up, Equipment, Laptop, High-speed Internet access Screen (freestanding or fixed), Microphone, Raised platform Display table for materials Others (TBD) </a:t>
            </a:r>
          </a:p>
          <a:p>
            <a:r>
              <a:rPr lang="en-US" sz="2000" dirty="0"/>
              <a:t>Any other needs will be identified in our pre-event planning discussions. </a:t>
            </a:r>
            <a:endParaRPr lang="en-US" sz="2000" b="1" dirty="0"/>
          </a:p>
        </p:txBody>
      </p:sp>
      <p:pic>
        <p:nvPicPr>
          <p:cNvPr id="3" name="Picture 2">
            <a:extLst>
              <a:ext uri="{FF2B5EF4-FFF2-40B4-BE49-F238E27FC236}">
                <a16:creationId xmlns:a16="http://schemas.microsoft.com/office/drawing/2014/main" id="{22DA3480-ED6E-4828-8E35-630163BFB2C7}"/>
              </a:ext>
            </a:extLst>
          </p:cNvPr>
          <p:cNvPicPr>
            <a:picLocks noChangeAspect="1"/>
          </p:cNvPicPr>
          <p:nvPr/>
        </p:nvPicPr>
        <p:blipFill>
          <a:blip r:embed="rId2"/>
          <a:stretch>
            <a:fillRect/>
          </a:stretch>
        </p:blipFill>
        <p:spPr>
          <a:xfrm>
            <a:off x="9939130" y="66266"/>
            <a:ext cx="1709531" cy="1709531"/>
          </a:xfrm>
          <a:prstGeom prst="rect">
            <a:avLst/>
          </a:prstGeom>
        </p:spPr>
      </p:pic>
    </p:spTree>
    <p:extLst>
      <p:ext uri="{BB962C8B-B14F-4D97-AF65-F5344CB8AC3E}">
        <p14:creationId xmlns:p14="http://schemas.microsoft.com/office/powerpoint/2010/main" val="2853695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B3A0EC-A504-4043-AE6D-405F4E3011D3}"/>
              </a:ext>
            </a:extLst>
          </p:cNvPr>
          <p:cNvSpPr txBox="1"/>
          <p:nvPr/>
        </p:nvSpPr>
        <p:spPr>
          <a:xfrm>
            <a:off x="172278" y="1683026"/>
            <a:ext cx="11873947" cy="4955203"/>
          </a:xfrm>
          <a:prstGeom prst="rect">
            <a:avLst/>
          </a:prstGeom>
          <a:noFill/>
        </p:spPr>
        <p:txBody>
          <a:bodyPr wrap="square" rtlCol="0">
            <a:spAutoFit/>
          </a:bodyPr>
          <a:lstStyle/>
          <a:p>
            <a:r>
              <a:rPr lang="en-US" sz="2000" b="1" dirty="0"/>
              <a:t>Terms and Conditions </a:t>
            </a:r>
          </a:p>
          <a:p>
            <a:endParaRPr lang="en-US" sz="2400" b="1" dirty="0"/>
          </a:p>
          <a:p>
            <a:r>
              <a:rPr lang="en-US" sz="1600" b="1" dirty="0"/>
              <a:t>Letter of Agreement </a:t>
            </a:r>
          </a:p>
          <a:p>
            <a:r>
              <a:rPr lang="en-US" sz="1600" dirty="0"/>
              <a:t>This agreement is between Sue Fearless, hereafter referred to as CLIENT, and (TBA), hereafter referred to as CONTRACTOR. </a:t>
            </a:r>
          </a:p>
          <a:p>
            <a:endParaRPr lang="en-US" sz="1600" dirty="0"/>
          </a:p>
          <a:p>
            <a:r>
              <a:rPr lang="en-US" sz="1600" b="1" dirty="0"/>
              <a:t>Description of Services (if applicable)</a:t>
            </a:r>
          </a:p>
          <a:p>
            <a:r>
              <a:rPr lang="en-US" sz="1600" dirty="0"/>
              <a:t>CONTRACTOR will: </a:t>
            </a:r>
          </a:p>
          <a:p>
            <a:pPr marL="342900" indent="-342900">
              <a:buFont typeface="Arial" panose="020B0604020202020204" pitchFamily="34" charset="0"/>
              <a:buChar char="•"/>
            </a:pPr>
            <a:r>
              <a:rPr lang="en-US" sz="1600" dirty="0"/>
              <a:t>Present a program titled “Journey To Purpose” for CLIENT’s event [TBA] on [TBA]. Customize the program, as needed, to fit the needs of the CLIENT.</a:t>
            </a:r>
          </a:p>
          <a:p>
            <a:pPr marL="342900" indent="-342900">
              <a:buFont typeface="Arial" panose="020B0604020202020204" pitchFamily="34" charset="0"/>
              <a:buChar char="•"/>
            </a:pPr>
            <a:r>
              <a:rPr lang="en-US" sz="1600" dirty="0"/>
              <a:t>Provide materials for attendees' use only. Materials are copyrighted, and unless specified in the materials or in writing, reproduction of any portion is prohibited. </a:t>
            </a:r>
          </a:p>
          <a:p>
            <a:endParaRPr lang="en-US" sz="1600" dirty="0"/>
          </a:p>
          <a:p>
            <a:r>
              <a:rPr lang="en-US" sz="1600" b="1" dirty="0"/>
              <a:t>Honorarium</a:t>
            </a:r>
            <a:r>
              <a:rPr lang="en-US" sz="1600" dirty="0"/>
              <a:t> </a:t>
            </a:r>
          </a:p>
          <a:p>
            <a:pPr marL="342900" indent="-342900">
              <a:buFont typeface="Arial" panose="020B0604020202020204" pitchFamily="34" charset="0"/>
              <a:buChar char="•"/>
            </a:pPr>
            <a:r>
              <a:rPr lang="en-US" sz="1600" dirty="0"/>
              <a:t>CLIENT will provide CONTRACTOR an honorarium in the amount of </a:t>
            </a:r>
            <a:r>
              <a:rPr lang="en-US" sz="1600" b="1" dirty="0"/>
              <a:t>$750</a:t>
            </a:r>
            <a:r>
              <a:rPr lang="en-US" sz="1600" dirty="0"/>
              <a:t>, which will be paid according to the following schedule: </a:t>
            </a:r>
          </a:p>
          <a:p>
            <a:pPr marL="342900" indent="-342900">
              <a:buFont typeface="Arial" panose="020B0604020202020204" pitchFamily="34" charset="0"/>
              <a:buChar char="•"/>
            </a:pPr>
            <a:r>
              <a:rPr lang="en-US" sz="1600" dirty="0"/>
              <a:t>Deposit due: [TBA], 50% of agreed upon fee, due at time of agreement signing </a:t>
            </a:r>
          </a:p>
          <a:p>
            <a:pPr marL="342900" indent="-342900">
              <a:buFont typeface="Arial" panose="020B0604020202020204" pitchFamily="34" charset="0"/>
              <a:buChar char="•"/>
            </a:pPr>
            <a:r>
              <a:rPr lang="en-US" sz="1600" dirty="0"/>
              <a:t>Balance: [TBA], 50% due date of presentation </a:t>
            </a:r>
          </a:p>
          <a:p>
            <a:r>
              <a:rPr lang="en-US" sz="1600" dirty="0"/>
              <a:t>The pricing table below contains a detailed cost breakdown for each of our key areas of responsibility. </a:t>
            </a:r>
            <a:endParaRPr lang="en-US" sz="1600" b="1" dirty="0"/>
          </a:p>
        </p:txBody>
      </p:sp>
      <p:pic>
        <p:nvPicPr>
          <p:cNvPr id="3" name="Picture 2">
            <a:extLst>
              <a:ext uri="{FF2B5EF4-FFF2-40B4-BE49-F238E27FC236}">
                <a16:creationId xmlns:a16="http://schemas.microsoft.com/office/drawing/2014/main" id="{FD2B92EE-8D63-42FD-9FBF-7531D6ED78E0}"/>
              </a:ext>
            </a:extLst>
          </p:cNvPr>
          <p:cNvPicPr>
            <a:picLocks noChangeAspect="1"/>
          </p:cNvPicPr>
          <p:nvPr/>
        </p:nvPicPr>
        <p:blipFill>
          <a:blip r:embed="rId2"/>
          <a:stretch>
            <a:fillRect/>
          </a:stretch>
        </p:blipFill>
        <p:spPr>
          <a:xfrm>
            <a:off x="9448800" y="0"/>
            <a:ext cx="1921565" cy="1921565"/>
          </a:xfrm>
          <a:prstGeom prst="rect">
            <a:avLst/>
          </a:prstGeom>
        </p:spPr>
      </p:pic>
    </p:spTree>
    <p:extLst>
      <p:ext uri="{BB962C8B-B14F-4D97-AF65-F5344CB8AC3E}">
        <p14:creationId xmlns:p14="http://schemas.microsoft.com/office/powerpoint/2010/main" val="453087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5585C1-8B9E-41A2-8553-F8A6D6725BE5}"/>
              </a:ext>
            </a:extLst>
          </p:cNvPr>
          <p:cNvSpPr txBox="1"/>
          <p:nvPr/>
        </p:nvSpPr>
        <p:spPr>
          <a:xfrm>
            <a:off x="556591" y="1577009"/>
            <a:ext cx="10999305" cy="4893647"/>
          </a:xfrm>
          <a:prstGeom prst="rect">
            <a:avLst/>
          </a:prstGeom>
          <a:noFill/>
        </p:spPr>
        <p:txBody>
          <a:bodyPr wrap="square" rtlCol="0">
            <a:spAutoFit/>
          </a:bodyPr>
          <a:lstStyle/>
          <a:p>
            <a:r>
              <a:rPr lang="en-US" sz="2400" b="1" dirty="0"/>
              <a:t>Cost Breakdown </a:t>
            </a:r>
            <a:r>
              <a:rPr lang="en-US" sz="2400" dirty="0"/>
              <a:t>[If Applicable] </a:t>
            </a:r>
          </a:p>
          <a:p>
            <a:endParaRPr lang="en-US" sz="2400" dirty="0"/>
          </a:p>
          <a:p>
            <a:r>
              <a:rPr lang="en-US" sz="2400" b="1" dirty="0"/>
              <a:t>Expenses</a:t>
            </a:r>
            <a:r>
              <a:rPr lang="en-US" sz="2400" dirty="0"/>
              <a:t> </a:t>
            </a:r>
          </a:p>
          <a:p>
            <a:r>
              <a:rPr lang="en-US" sz="2400" dirty="0"/>
              <a:t>Expenses for CONTRACTOR travel and other incidental items will be billed after the event and may include: </a:t>
            </a:r>
          </a:p>
          <a:p>
            <a:endParaRPr lang="en-US" sz="2400" dirty="0"/>
          </a:p>
          <a:p>
            <a:pPr marL="342900" indent="-342900">
              <a:buFont typeface="Arial" panose="020B0604020202020204" pitchFamily="34" charset="0"/>
              <a:buChar char="•"/>
            </a:pPr>
            <a:r>
              <a:rPr lang="en-US" sz="2400" dirty="0"/>
              <a:t>Air travel from [FROM LOCATION] to [TO LOCATION] (Coach class in North America, Business class internationally) </a:t>
            </a:r>
          </a:p>
          <a:p>
            <a:pPr marL="342900" indent="-342900">
              <a:buFont typeface="Arial" panose="020B0604020202020204" pitchFamily="34" charset="0"/>
              <a:buChar char="•"/>
            </a:pPr>
            <a:r>
              <a:rPr lang="en-US" sz="2400" dirty="0"/>
              <a:t>Ground transportation </a:t>
            </a:r>
          </a:p>
          <a:p>
            <a:pPr marL="342900" indent="-342900">
              <a:buFont typeface="Arial" panose="020B0604020202020204" pitchFamily="34" charset="0"/>
              <a:buChar char="•"/>
            </a:pPr>
            <a:r>
              <a:rPr lang="en-US" sz="2400" dirty="0"/>
              <a:t>Food and gratuities </a:t>
            </a:r>
          </a:p>
          <a:p>
            <a:endParaRPr lang="en-US" sz="2400" dirty="0"/>
          </a:p>
          <a:p>
            <a:r>
              <a:rPr lang="en-US" sz="2400" dirty="0"/>
              <a:t>Hotel accommodations (if required) shall be made by the CLIENT and billed to CLIENT at CLIENT business address. </a:t>
            </a:r>
            <a:endParaRPr lang="en-US" dirty="0"/>
          </a:p>
        </p:txBody>
      </p:sp>
      <p:pic>
        <p:nvPicPr>
          <p:cNvPr id="3" name="Picture 2">
            <a:extLst>
              <a:ext uri="{FF2B5EF4-FFF2-40B4-BE49-F238E27FC236}">
                <a16:creationId xmlns:a16="http://schemas.microsoft.com/office/drawing/2014/main" id="{CAD41A76-CCF5-4FBA-AD28-539D2C459601}"/>
              </a:ext>
            </a:extLst>
          </p:cNvPr>
          <p:cNvPicPr>
            <a:picLocks noChangeAspect="1"/>
          </p:cNvPicPr>
          <p:nvPr/>
        </p:nvPicPr>
        <p:blipFill>
          <a:blip r:embed="rId2"/>
          <a:stretch>
            <a:fillRect/>
          </a:stretch>
        </p:blipFill>
        <p:spPr>
          <a:xfrm>
            <a:off x="8350445" y="179692"/>
            <a:ext cx="2794633" cy="2794633"/>
          </a:xfrm>
          <a:prstGeom prst="rect">
            <a:avLst/>
          </a:prstGeom>
        </p:spPr>
      </p:pic>
    </p:spTree>
    <p:extLst>
      <p:ext uri="{BB962C8B-B14F-4D97-AF65-F5344CB8AC3E}">
        <p14:creationId xmlns:p14="http://schemas.microsoft.com/office/powerpoint/2010/main" val="2326715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CDAF53-2A80-48B3-A9CF-5A956B8E0E6C}"/>
              </a:ext>
            </a:extLst>
          </p:cNvPr>
          <p:cNvSpPr txBox="1"/>
          <p:nvPr/>
        </p:nvSpPr>
        <p:spPr>
          <a:xfrm>
            <a:off x="172278" y="2001078"/>
            <a:ext cx="11847443" cy="4524315"/>
          </a:xfrm>
          <a:prstGeom prst="rect">
            <a:avLst/>
          </a:prstGeom>
          <a:noFill/>
        </p:spPr>
        <p:txBody>
          <a:bodyPr wrap="square" rtlCol="0">
            <a:spAutoFit/>
          </a:bodyPr>
          <a:lstStyle/>
          <a:p>
            <a:r>
              <a:rPr lang="en-US" b="1" dirty="0"/>
              <a:t>Postponement or Cancellation </a:t>
            </a:r>
          </a:p>
          <a:p>
            <a:r>
              <a:rPr lang="en-US" dirty="0"/>
              <a:t>Once a presentation date is established, CONTRACTOR expends time and resources on CLIENT’s behalf. As a result, CONTRACTOR charges a cancellation fee to recover upfront expenditures and/or losses that may occur by not scheduling other business on CLIENT’s event date. </a:t>
            </a:r>
          </a:p>
          <a:p>
            <a:endParaRPr lang="en-US" dirty="0"/>
          </a:p>
          <a:p>
            <a:r>
              <a:rPr lang="en-US" dirty="0"/>
              <a:t>Should the presentation be postponed or cancelled for any reason, the following fee schedule shall apply: </a:t>
            </a:r>
          </a:p>
          <a:p>
            <a:pPr marL="285750" indent="-285750">
              <a:buFont typeface="Arial" panose="020B0604020202020204" pitchFamily="34" charset="0"/>
              <a:buChar char="•"/>
            </a:pPr>
            <a:r>
              <a:rPr lang="en-US" dirty="0"/>
              <a:t>Less than 30 days before event: 100% fee will be charged </a:t>
            </a:r>
          </a:p>
          <a:p>
            <a:pPr marL="285750" indent="-285750">
              <a:buFont typeface="Arial" panose="020B0604020202020204" pitchFamily="34" charset="0"/>
              <a:buChar char="•"/>
            </a:pPr>
            <a:r>
              <a:rPr lang="en-US" dirty="0"/>
              <a:t>Between 30 – 60 days before event: 50% fee will be charged </a:t>
            </a:r>
          </a:p>
          <a:p>
            <a:pPr marL="285750" indent="-285750">
              <a:buFont typeface="Arial" panose="020B0604020202020204" pitchFamily="34" charset="0"/>
              <a:buChar char="•"/>
            </a:pPr>
            <a:r>
              <a:rPr lang="en-US" dirty="0"/>
              <a:t>More than 60 days before event: no fee charged </a:t>
            </a:r>
          </a:p>
          <a:p>
            <a:endParaRPr lang="en-US" dirty="0"/>
          </a:p>
          <a:p>
            <a:r>
              <a:rPr lang="en-US" b="1" dirty="0"/>
              <a:t>Audio &amp; Video Recording </a:t>
            </a:r>
            <a:r>
              <a:rPr lang="en-US" dirty="0"/>
              <a:t>CLIENT may record all or part of CONTRACTOR’s presentation. Should CLIENT record the presentation, CONTRACTOR requires delivery of a master copy of the recording within 30 days after event close. CLIENT may distribute copies of our presentation to internal staff, but may not sell copies. Should CLIENT wish to make other recording or distribution arrangements, a separate agreement will be required.</a:t>
            </a:r>
          </a:p>
        </p:txBody>
      </p:sp>
      <p:pic>
        <p:nvPicPr>
          <p:cNvPr id="3" name="Picture 2">
            <a:extLst>
              <a:ext uri="{FF2B5EF4-FFF2-40B4-BE49-F238E27FC236}">
                <a16:creationId xmlns:a16="http://schemas.microsoft.com/office/drawing/2014/main" id="{9A8457CA-07C7-462A-A5A7-38C47490EA49}"/>
              </a:ext>
            </a:extLst>
          </p:cNvPr>
          <p:cNvPicPr>
            <a:picLocks noChangeAspect="1"/>
          </p:cNvPicPr>
          <p:nvPr/>
        </p:nvPicPr>
        <p:blipFill>
          <a:blip r:embed="rId2"/>
          <a:stretch>
            <a:fillRect/>
          </a:stretch>
        </p:blipFill>
        <p:spPr>
          <a:xfrm>
            <a:off x="8575732" y="159027"/>
            <a:ext cx="2266121" cy="2266121"/>
          </a:xfrm>
          <a:prstGeom prst="rect">
            <a:avLst/>
          </a:prstGeom>
        </p:spPr>
      </p:pic>
    </p:spTree>
    <p:extLst>
      <p:ext uri="{BB962C8B-B14F-4D97-AF65-F5344CB8AC3E}">
        <p14:creationId xmlns:p14="http://schemas.microsoft.com/office/powerpoint/2010/main" val="1480233699"/>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TM04033937[[fn=Vapor Trail]]</Template>
  <TotalTime>174</TotalTime>
  <Words>1520</Words>
  <Application>Microsoft Office PowerPoint</Application>
  <PresentationFormat>Widescreen</PresentationFormat>
  <Paragraphs>120</Paragraphs>
  <Slides>11</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5" baseType="lpstr">
      <vt:lpstr>Arial</vt:lpstr>
      <vt:lpstr>Century Gothic</vt:lpstr>
      <vt:lpstr>Vapor Trail</vt:lpstr>
      <vt:lpstr>Picture (Metafile)</vt:lpstr>
      <vt:lpstr>Speaking engagement proposal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Bold, Be Fearless, Be You</dc:title>
  <dc:creator>JCSTAFF</dc:creator>
  <cp:lastModifiedBy>JCSTAFF</cp:lastModifiedBy>
  <cp:revision>20</cp:revision>
  <dcterms:created xsi:type="dcterms:W3CDTF">2020-06-24T19:21:28Z</dcterms:created>
  <dcterms:modified xsi:type="dcterms:W3CDTF">2020-10-15T04:01:14Z</dcterms:modified>
</cp:coreProperties>
</file>